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0" r:id="rId3"/>
    <p:sldId id="293" r:id="rId4"/>
    <p:sldId id="303" r:id="rId5"/>
    <p:sldId id="301" r:id="rId6"/>
    <p:sldId id="279" r:id="rId7"/>
    <p:sldId id="273" r:id="rId8"/>
    <p:sldId id="276" r:id="rId9"/>
    <p:sldId id="281" r:id="rId10"/>
    <p:sldId id="304" r:id="rId11"/>
    <p:sldId id="295" r:id="rId12"/>
    <p:sldId id="312" r:id="rId13"/>
    <p:sldId id="314" r:id="rId14"/>
    <p:sldId id="306" r:id="rId15"/>
    <p:sldId id="313" r:id="rId16"/>
    <p:sldId id="302" r:id="rId17"/>
    <p:sldId id="310" r:id="rId18"/>
    <p:sldId id="311" r:id="rId19"/>
    <p:sldId id="315" r:id="rId20"/>
    <p:sldId id="300" r:id="rId21"/>
    <p:sldId id="309" r:id="rId22"/>
    <p:sldId id="274" r:id="rId23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32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2496">
          <p15:clr>
            <a:srgbClr val="A4A3A4"/>
          </p15:clr>
        </p15:guide>
        <p15:guide id="4" orient="horz" pos="96">
          <p15:clr>
            <a:srgbClr val="A4A3A4"/>
          </p15:clr>
        </p15:guide>
        <p15:guide id="5" pos="48">
          <p15:clr>
            <a:srgbClr val="A4A3A4"/>
          </p15:clr>
        </p15:guide>
        <p15:guide id="6" pos="5232">
          <p15:clr>
            <a:srgbClr val="A4A3A4"/>
          </p15:clr>
        </p15:guide>
        <p15:guide id="7" pos="5712">
          <p15:clr>
            <a:srgbClr val="A4A3A4"/>
          </p15:clr>
        </p15:guide>
        <p15:guide id="8" pos="4800">
          <p15:clr>
            <a:srgbClr val="A4A3A4"/>
          </p15:clr>
        </p15:guide>
        <p15:guide id="9" pos="480">
          <p15:clr>
            <a:srgbClr val="A4A3A4"/>
          </p15:clr>
        </p15:guide>
        <p15:guide id="10" pos="4752">
          <p15:clr>
            <a:srgbClr val="A4A3A4"/>
          </p15:clr>
        </p15:guide>
        <p15:guide id="11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480"/>
    <a:srgbClr val="F393A8"/>
    <a:srgbClr val="80C6ED"/>
    <a:srgbClr val="C1C1C1"/>
    <a:srgbClr val="ABD28B"/>
    <a:srgbClr val="8099BB"/>
    <a:srgbClr val="FFFFFF"/>
    <a:srgbClr val="E4E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0" autoAdjust="0"/>
    <p:restoredTop sz="91223" autoAdjust="0"/>
  </p:normalViewPr>
  <p:slideViewPr>
    <p:cSldViewPr>
      <p:cViewPr>
        <p:scale>
          <a:sx n="100" d="100"/>
          <a:sy n="100" d="100"/>
        </p:scale>
        <p:origin x="-1032" y="390"/>
      </p:cViewPr>
      <p:guideLst>
        <p:guide orient="horz" pos="4032"/>
        <p:guide orient="horz" pos="1008"/>
        <p:guide orient="horz" pos="2496"/>
        <p:guide orient="horz" pos="96"/>
        <p:guide pos="48"/>
        <p:guide pos="5232"/>
        <p:guide pos="5712"/>
        <p:guide pos="4800"/>
        <p:guide pos="480"/>
        <p:guide pos="475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1FF20C5-E97A-4CC2-B37A-61E4B89A7BF4}" type="datetime1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BEACBA7-2D2D-465D-9789-450F5B990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257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F24D097-58DC-47E5-881F-09ABCD3D4E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2650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12" charset="0"/>
        <a:ea typeface="ＭＳ Ｐゴシック" pitchFamily="-112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12" charset="0"/>
        <a:ea typeface="ＭＳ Ｐゴシック" pitchFamily="-112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12" charset="0"/>
        <a:ea typeface="ＭＳ Ｐゴシック" pitchFamily="-112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12" charset="0"/>
        <a:ea typeface="ＭＳ Ｐゴシック" pitchFamily="-112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4D097-58DC-47E5-881F-09ABCD3D4EF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4438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err="1" smtClean="0"/>
              <a:t>Total</a:t>
            </a:r>
            <a:r>
              <a:rPr lang="is-IS" dirty="0" smtClean="0"/>
              <a:t> </a:t>
            </a:r>
            <a:r>
              <a:rPr lang="is-IS" dirty="0" err="1" smtClean="0"/>
              <a:t>no</a:t>
            </a:r>
            <a:r>
              <a:rPr lang="is-IS" baseline="0" dirty="0" smtClean="0"/>
              <a:t> of </a:t>
            </a:r>
            <a:r>
              <a:rPr lang="is-IS" baseline="0" dirty="0" err="1" smtClean="0"/>
              <a:t>measured</a:t>
            </a:r>
            <a:r>
              <a:rPr lang="is-IS" baseline="0" dirty="0" smtClean="0"/>
              <a:t> </a:t>
            </a:r>
            <a:r>
              <a:rPr lang="is-IS" baseline="0" dirty="0" err="1" smtClean="0"/>
              <a:t>samples</a:t>
            </a:r>
            <a:r>
              <a:rPr lang="is-IS" baseline="0" dirty="0" smtClean="0"/>
              <a:t> is 415. </a:t>
            </a:r>
          </a:p>
          <a:p>
            <a:r>
              <a:rPr lang="is-IS" baseline="0" dirty="0" err="1" smtClean="0"/>
              <a:t>More</a:t>
            </a:r>
            <a:r>
              <a:rPr lang="is-IS" baseline="0" dirty="0" smtClean="0"/>
              <a:t> </a:t>
            </a:r>
            <a:r>
              <a:rPr lang="is-IS" baseline="0" dirty="0" err="1" smtClean="0"/>
              <a:t>samples</a:t>
            </a:r>
            <a:r>
              <a:rPr lang="is-IS" baseline="0" dirty="0" smtClean="0"/>
              <a:t> </a:t>
            </a:r>
            <a:r>
              <a:rPr lang="is-IS" baseline="0" dirty="0" err="1" smtClean="0"/>
              <a:t>that</a:t>
            </a:r>
            <a:r>
              <a:rPr lang="is-IS" baseline="0" dirty="0" smtClean="0"/>
              <a:t> </a:t>
            </a:r>
            <a:r>
              <a:rPr lang="is-IS" baseline="0" dirty="0" err="1" smtClean="0"/>
              <a:t>had</a:t>
            </a:r>
            <a:r>
              <a:rPr lang="is-IS" baseline="0" dirty="0" smtClean="0"/>
              <a:t> </a:t>
            </a:r>
            <a:r>
              <a:rPr lang="is-IS" baseline="0" dirty="0" err="1" smtClean="0"/>
              <a:t>low</a:t>
            </a:r>
            <a:r>
              <a:rPr lang="is-IS" baseline="0" dirty="0" smtClean="0"/>
              <a:t> </a:t>
            </a:r>
            <a:r>
              <a:rPr lang="is-IS" baseline="0" dirty="0" err="1" smtClean="0"/>
              <a:t>quantity</a:t>
            </a:r>
            <a:r>
              <a:rPr lang="is-IS" baseline="0" dirty="0" smtClean="0"/>
              <a:t> </a:t>
            </a:r>
            <a:r>
              <a:rPr lang="is-IS" baseline="0" dirty="0" err="1" smtClean="0"/>
              <a:t>and</a:t>
            </a:r>
            <a:r>
              <a:rPr lang="is-IS" baseline="0" dirty="0" smtClean="0"/>
              <a:t> </a:t>
            </a:r>
            <a:r>
              <a:rPr lang="is-IS" baseline="0" dirty="0" err="1" smtClean="0"/>
              <a:t>we</a:t>
            </a:r>
            <a:r>
              <a:rPr lang="is-IS" baseline="0" dirty="0" smtClean="0"/>
              <a:t> </a:t>
            </a:r>
            <a:r>
              <a:rPr lang="is-IS" baseline="0" dirty="0" err="1" smtClean="0"/>
              <a:t>prioritized</a:t>
            </a:r>
            <a:r>
              <a:rPr lang="is-IS" baseline="0" dirty="0" smtClean="0"/>
              <a:t> </a:t>
            </a:r>
            <a:r>
              <a:rPr lang="is-IS" baseline="0" dirty="0" err="1" smtClean="0"/>
              <a:t>measurement</a:t>
            </a:r>
            <a:r>
              <a:rPr lang="is-IS" baseline="0" dirty="0" smtClean="0"/>
              <a:t> of S </a:t>
            </a:r>
            <a:r>
              <a:rPr lang="is-IS" baseline="0" dirty="0" err="1" smtClean="0"/>
              <a:t>and</a:t>
            </a:r>
            <a:r>
              <a:rPr lang="is-IS" baseline="0" dirty="0" smtClean="0"/>
              <a:t> F.</a:t>
            </a:r>
          </a:p>
          <a:p>
            <a:r>
              <a:rPr lang="is-IS" baseline="0" dirty="0" err="1" smtClean="0"/>
              <a:t>Very</a:t>
            </a:r>
            <a:r>
              <a:rPr lang="is-IS" baseline="0" dirty="0" smtClean="0"/>
              <a:t> </a:t>
            </a:r>
            <a:r>
              <a:rPr lang="is-IS" baseline="0" dirty="0" err="1" smtClean="0"/>
              <a:t>different</a:t>
            </a:r>
            <a:r>
              <a:rPr lang="is-IS" baseline="0" dirty="0" smtClean="0"/>
              <a:t> </a:t>
            </a:r>
            <a:r>
              <a:rPr lang="is-IS" baseline="0" dirty="0" err="1" smtClean="0"/>
              <a:t>no</a:t>
            </a:r>
            <a:r>
              <a:rPr lang="is-IS" baseline="0" dirty="0" smtClean="0"/>
              <a:t> of </a:t>
            </a:r>
            <a:r>
              <a:rPr lang="is-IS" baseline="0" dirty="0" err="1" smtClean="0"/>
              <a:t>samples</a:t>
            </a:r>
            <a:r>
              <a:rPr lang="is-IS" baseline="0" dirty="0" smtClean="0"/>
              <a:t> </a:t>
            </a:r>
            <a:r>
              <a:rPr lang="is-IS" baseline="0" dirty="0" err="1" smtClean="0"/>
              <a:t>from</a:t>
            </a:r>
            <a:r>
              <a:rPr lang="is-IS" baseline="0" dirty="0" smtClean="0"/>
              <a:t> </a:t>
            </a:r>
            <a:r>
              <a:rPr lang="is-IS" baseline="0" dirty="0" err="1" smtClean="0"/>
              <a:t>each</a:t>
            </a:r>
            <a:r>
              <a:rPr lang="is-IS" baseline="0" dirty="0" smtClean="0"/>
              <a:t> </a:t>
            </a:r>
            <a:r>
              <a:rPr lang="is-IS" baseline="0" dirty="0" err="1" smtClean="0"/>
              <a:t>stations</a:t>
            </a:r>
            <a:r>
              <a:rPr lang="is-IS" baseline="0" dirty="0" smtClean="0"/>
              <a:t>, </a:t>
            </a:r>
            <a:r>
              <a:rPr lang="is-IS" baseline="0" dirty="0" err="1" smtClean="0"/>
              <a:t>so</a:t>
            </a:r>
            <a:r>
              <a:rPr lang="is-IS" baseline="0" dirty="0" smtClean="0"/>
              <a:t> </a:t>
            </a:r>
            <a:r>
              <a:rPr lang="is-IS" baseline="0" dirty="0" err="1" smtClean="0"/>
              <a:t>taking</a:t>
            </a:r>
            <a:r>
              <a:rPr lang="is-IS" baseline="0" dirty="0" smtClean="0"/>
              <a:t> </a:t>
            </a:r>
            <a:r>
              <a:rPr lang="is-IS" baseline="0" dirty="0" err="1" smtClean="0"/>
              <a:t>the</a:t>
            </a:r>
            <a:r>
              <a:rPr lang="is-IS" baseline="0" dirty="0" smtClean="0"/>
              <a:t> </a:t>
            </a:r>
            <a:r>
              <a:rPr lang="is-IS" baseline="0" dirty="0" err="1" smtClean="0"/>
              <a:t>average</a:t>
            </a:r>
            <a:r>
              <a:rPr lang="is-IS" baseline="0" dirty="0" smtClean="0"/>
              <a:t> of </a:t>
            </a:r>
            <a:r>
              <a:rPr lang="is-IS" baseline="0" dirty="0" err="1" smtClean="0"/>
              <a:t>all</a:t>
            </a:r>
            <a:r>
              <a:rPr lang="is-IS" baseline="0" dirty="0" smtClean="0"/>
              <a:t> </a:t>
            </a:r>
            <a:r>
              <a:rPr lang="is-IS" baseline="0" dirty="0" err="1" smtClean="0"/>
              <a:t>measurements</a:t>
            </a:r>
            <a:r>
              <a:rPr lang="is-IS" baseline="0" dirty="0" smtClean="0"/>
              <a:t> is </a:t>
            </a:r>
            <a:r>
              <a:rPr lang="is-IS" baseline="0" dirty="0" err="1" smtClean="0"/>
              <a:t>maybe</a:t>
            </a:r>
            <a:r>
              <a:rPr lang="is-IS" baseline="0" dirty="0" smtClean="0"/>
              <a:t> not </a:t>
            </a:r>
            <a:r>
              <a:rPr lang="is-IS" baseline="0" dirty="0" err="1" smtClean="0"/>
              <a:t>the</a:t>
            </a:r>
            <a:r>
              <a:rPr lang="is-IS" baseline="0" dirty="0" smtClean="0"/>
              <a:t> best </a:t>
            </a:r>
            <a:r>
              <a:rPr lang="is-IS" baseline="0" dirty="0" err="1" smtClean="0"/>
              <a:t>way</a:t>
            </a:r>
            <a:r>
              <a:rPr lang="is-IS" baseline="0" dirty="0" smtClean="0"/>
              <a:t> </a:t>
            </a:r>
            <a:r>
              <a:rPr lang="is-IS" baseline="0" dirty="0" err="1" smtClean="0"/>
              <a:t>to</a:t>
            </a:r>
            <a:r>
              <a:rPr lang="is-IS" baseline="0" dirty="0" smtClean="0"/>
              <a:t> </a:t>
            </a:r>
            <a:r>
              <a:rPr lang="is-IS" baseline="0" dirty="0" err="1" smtClean="0"/>
              <a:t>express</a:t>
            </a:r>
            <a:r>
              <a:rPr lang="is-IS" baseline="0" dirty="0" smtClean="0"/>
              <a:t> </a:t>
            </a:r>
            <a:r>
              <a:rPr lang="is-IS" baseline="0" dirty="0" err="1" smtClean="0"/>
              <a:t>the</a:t>
            </a:r>
            <a:r>
              <a:rPr lang="is-IS" baseline="0" dirty="0" smtClean="0"/>
              <a:t> </a:t>
            </a:r>
            <a:r>
              <a:rPr lang="is-IS" baseline="0" dirty="0" err="1" smtClean="0"/>
              <a:t>avg</a:t>
            </a:r>
            <a:r>
              <a:rPr lang="is-IS" baseline="0" dirty="0" smtClean="0"/>
              <a:t> of </a:t>
            </a:r>
            <a:r>
              <a:rPr lang="is-IS" baseline="0" dirty="0" err="1" smtClean="0"/>
              <a:t>Iceland</a:t>
            </a:r>
            <a:r>
              <a:rPr lang="is-IS" baseline="0" dirty="0" smtClean="0"/>
              <a:t>. </a:t>
            </a:r>
            <a:r>
              <a:rPr lang="is-IS" baseline="0" dirty="0" err="1" smtClean="0"/>
              <a:t>If</a:t>
            </a:r>
            <a:r>
              <a:rPr lang="is-IS" baseline="0" dirty="0" smtClean="0"/>
              <a:t> </a:t>
            </a:r>
            <a:r>
              <a:rPr lang="is-IS" baseline="0" dirty="0" err="1" smtClean="0"/>
              <a:t>samples</a:t>
            </a:r>
            <a:r>
              <a:rPr lang="is-IS" baseline="0" dirty="0" smtClean="0"/>
              <a:t> </a:t>
            </a:r>
            <a:r>
              <a:rPr lang="is-IS" baseline="0" dirty="0" err="1" smtClean="0"/>
              <a:t>are</a:t>
            </a:r>
            <a:r>
              <a:rPr lang="is-IS" baseline="0" dirty="0" smtClean="0"/>
              <a:t> </a:t>
            </a:r>
            <a:r>
              <a:rPr lang="is-IS" baseline="0" dirty="0" err="1" smtClean="0"/>
              <a:t>more</a:t>
            </a:r>
            <a:r>
              <a:rPr lang="is-IS" baseline="0" dirty="0" smtClean="0"/>
              <a:t> </a:t>
            </a:r>
            <a:r>
              <a:rPr lang="is-IS" baseline="0" dirty="0" err="1" smtClean="0"/>
              <a:t>often</a:t>
            </a:r>
            <a:r>
              <a:rPr lang="is-IS" baseline="0" dirty="0" smtClean="0"/>
              <a:t> </a:t>
            </a:r>
            <a:r>
              <a:rPr lang="is-IS" baseline="0" dirty="0" err="1" smtClean="0"/>
              <a:t>taken</a:t>
            </a:r>
            <a:r>
              <a:rPr lang="is-IS" baseline="0" dirty="0" smtClean="0"/>
              <a:t> </a:t>
            </a:r>
            <a:r>
              <a:rPr lang="is-IS" baseline="0" dirty="0" err="1" smtClean="0"/>
              <a:t>when</a:t>
            </a:r>
            <a:r>
              <a:rPr lang="is-IS" baseline="0" dirty="0" smtClean="0"/>
              <a:t> </a:t>
            </a:r>
            <a:r>
              <a:rPr lang="is-IS" baseline="0" dirty="0" err="1" smtClean="0"/>
              <a:t>there</a:t>
            </a:r>
            <a:r>
              <a:rPr lang="is-IS" baseline="0" dirty="0" smtClean="0"/>
              <a:t> is </a:t>
            </a:r>
            <a:r>
              <a:rPr lang="is-IS" baseline="0" dirty="0" err="1" smtClean="0"/>
              <a:t>some</a:t>
            </a:r>
            <a:r>
              <a:rPr lang="is-IS" baseline="0" dirty="0" smtClean="0"/>
              <a:t> </a:t>
            </a:r>
            <a:r>
              <a:rPr lang="is-IS" baseline="0" dirty="0" err="1" smtClean="0"/>
              <a:t>extream</a:t>
            </a:r>
            <a:r>
              <a:rPr lang="is-IS" baseline="0" dirty="0" smtClean="0"/>
              <a:t> </a:t>
            </a:r>
            <a:r>
              <a:rPr lang="is-IS" baseline="0" dirty="0" err="1" smtClean="0"/>
              <a:t>situation</a:t>
            </a:r>
            <a:r>
              <a:rPr lang="is-IS" baseline="0" dirty="0" smtClean="0"/>
              <a:t> </a:t>
            </a:r>
            <a:r>
              <a:rPr lang="is-IS" baseline="0" dirty="0" err="1" smtClean="0"/>
              <a:t>ti</a:t>
            </a:r>
            <a:r>
              <a:rPr lang="is-IS" baseline="0" dirty="0" smtClean="0"/>
              <a:t> is not </a:t>
            </a:r>
            <a:r>
              <a:rPr lang="is-IS" baseline="0" dirty="0" err="1" smtClean="0"/>
              <a:t>either</a:t>
            </a:r>
            <a:r>
              <a:rPr lang="is-IS" baseline="0" dirty="0" smtClean="0"/>
              <a:t> a </a:t>
            </a:r>
            <a:r>
              <a:rPr lang="is-IS" baseline="0" dirty="0" err="1" smtClean="0"/>
              <a:t>very</a:t>
            </a:r>
            <a:r>
              <a:rPr lang="is-IS" baseline="0" dirty="0" smtClean="0"/>
              <a:t> </a:t>
            </a:r>
            <a:r>
              <a:rPr lang="is-IS" baseline="0" dirty="0" err="1" smtClean="0"/>
              <a:t>good</a:t>
            </a:r>
            <a:r>
              <a:rPr lang="is-IS" baseline="0" dirty="0" smtClean="0"/>
              <a:t> </a:t>
            </a:r>
            <a:r>
              <a:rPr lang="is-IS" baseline="0" dirty="0" err="1" smtClean="0"/>
              <a:t>representativ</a:t>
            </a:r>
            <a:r>
              <a:rPr lang="is-IS" baseline="0" dirty="0" smtClean="0"/>
              <a:t> of </a:t>
            </a:r>
            <a:r>
              <a:rPr lang="is-IS" baseline="0" dirty="0" err="1" smtClean="0"/>
              <a:t>the</a:t>
            </a:r>
            <a:r>
              <a:rPr lang="is-IS" baseline="0" dirty="0" smtClean="0"/>
              <a:t> </a:t>
            </a:r>
            <a:r>
              <a:rPr lang="is-IS" baseline="0" dirty="0" err="1" smtClean="0"/>
              <a:t>average</a:t>
            </a:r>
            <a:r>
              <a:rPr lang="is-IS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4D097-58DC-47E5-881F-09ABCD3D4EF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044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err="1" smtClean="0"/>
              <a:t>Since</a:t>
            </a:r>
            <a:r>
              <a:rPr lang="is-IS" dirty="0" smtClean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29/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August Early in the morning on, a second fissure eruption occurred at the same location, also effusive, and is still ongoing.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AF4C0-F4F8-4DD8-BAC0-A0D3D3CCF2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6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charset="0"/>
              <a:ea typeface="ＭＳ Ｐゴシック" charset="-128"/>
              <a:cs typeface="+mn-cs"/>
            </a:endParaRPr>
          </a:p>
        </p:txBody>
      </p:sp>
      <p:pic>
        <p:nvPicPr>
          <p:cNvPr id="3" name="Picture 16" descr="VI_bottom_gradient_office:web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269875"/>
            <a:ext cx="5578475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99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FD34C-6210-424A-BEFB-E2638B46D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15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5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2"/>
          <p:cNvSpPr>
            <a:spLocks noChangeShapeType="1"/>
          </p:cNvSpPr>
          <p:nvPr userDrawn="1"/>
        </p:nvSpPr>
        <p:spPr bwMode="auto">
          <a:xfrm>
            <a:off x="228600" y="4114800"/>
            <a:ext cx="419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pitchFamily="-112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 userDrawn="1"/>
        </p:nvSpPr>
        <p:spPr bwMode="auto">
          <a:xfrm>
            <a:off x="4953000" y="4191000"/>
            <a:ext cx="3962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buClr>
                <a:schemeClr val="tx1"/>
              </a:buClr>
              <a:buFont typeface="Verdana" charset="0"/>
              <a:buNone/>
              <a:defRPr/>
            </a:pPr>
            <a:endParaRPr lang="is-IS" sz="1800" b="1">
              <a:latin typeface="Verdana" charset="0"/>
              <a:ea typeface="ＭＳ Ｐゴシック" charset="-128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 userDrawn="1"/>
        </p:nvSpPr>
        <p:spPr bwMode="auto">
          <a:xfrm>
            <a:off x="4953000" y="4191000"/>
            <a:ext cx="3962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buClr>
                <a:schemeClr val="tx1"/>
              </a:buClr>
              <a:buFont typeface="Verdana" charset="0"/>
              <a:buNone/>
              <a:defRPr/>
            </a:pPr>
            <a:endParaRPr lang="is-IS" sz="1800" b="1">
              <a:latin typeface="Verdana" charset="0"/>
              <a:ea typeface="ＭＳ Ｐゴシック" charset="-128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 bwMode="auto">
          <a:xfrm>
            <a:off x="4953000" y="4267200"/>
            <a:ext cx="3886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buClr>
                <a:schemeClr val="tx1"/>
              </a:buClr>
              <a:buFont typeface="Verdana" charset="0"/>
              <a:buNone/>
              <a:defRPr/>
            </a:pPr>
            <a:endParaRPr lang="is-IS" sz="1800" b="1">
              <a:latin typeface="Verdana" charset="0"/>
              <a:ea typeface="ＭＳ Ｐゴシック" charset="-128"/>
              <a:cs typeface="+mn-cs"/>
            </a:endParaRPr>
          </a:p>
        </p:txBody>
      </p:sp>
      <p:sp>
        <p:nvSpPr>
          <p:cNvPr id="8" name="Line 42"/>
          <p:cNvSpPr>
            <a:spLocks noChangeShapeType="1"/>
          </p:cNvSpPr>
          <p:nvPr userDrawn="1"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latin typeface="Verdana" pitchFamily="-112" charset="0"/>
              <a:ea typeface="+mn-ea"/>
              <a:cs typeface="+mn-cs"/>
            </a:endParaRPr>
          </a:p>
        </p:txBody>
      </p:sp>
      <p:sp>
        <p:nvSpPr>
          <p:cNvPr id="9" name="Line 42"/>
          <p:cNvSpPr>
            <a:spLocks noChangeShapeType="1"/>
          </p:cNvSpPr>
          <p:nvPr userDrawn="1"/>
        </p:nvSpPr>
        <p:spPr bwMode="auto">
          <a:xfrm>
            <a:off x="4724400" y="4114800"/>
            <a:ext cx="419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pitchFamily="-112" charset="0"/>
              <a:ea typeface="+mn-ea"/>
              <a:cs typeface="+mn-cs"/>
            </a:endParaRPr>
          </a:p>
        </p:txBody>
      </p:sp>
      <p:pic>
        <p:nvPicPr>
          <p:cNvPr id="10" name="Picture 15" descr="VI_bottom_gradient_office:web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28575"/>
            <a:ext cx="19621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654175"/>
            <a:ext cx="8534400" cy="2308225"/>
          </a:xfrm>
          <a:noFill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600">
                <a:solidFill>
                  <a:schemeClr val="bg2"/>
                </a:solidFill>
              </a:defRPr>
            </a:lvl1pPr>
          </a:lstStyle>
          <a:p>
            <a:r>
              <a:rPr lang="is-IS" dirty="0" smtClean="0"/>
              <a:t>Click to edit Master title style</a:t>
            </a:r>
            <a:endParaRPr lang="is-I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267200"/>
            <a:ext cx="3962400" cy="2286000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Aft>
                <a:spcPts val="800"/>
              </a:spcAft>
              <a:defRPr sz="1800">
                <a:solidFill>
                  <a:schemeClr val="tx1"/>
                </a:solidFill>
              </a:defRPr>
            </a:lvl1pPr>
          </a:lstStyle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42244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2"/>
          <p:cNvSpPr>
            <a:spLocks noChangeShapeType="1"/>
          </p:cNvSpPr>
          <p:nvPr userDrawn="1"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latin typeface="Verdana" pitchFamily="-112" charset="0"/>
              <a:ea typeface="+mn-ea"/>
              <a:cs typeface="+mn-cs"/>
            </a:endParaRPr>
          </a:p>
        </p:txBody>
      </p:sp>
      <p:pic>
        <p:nvPicPr>
          <p:cNvPr id="4" name="Picture 15" descr="VI_bottom_gradient_office:web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28575"/>
            <a:ext cx="19621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676400"/>
            <a:ext cx="8534400" cy="4876800"/>
          </a:xfrm>
          <a:noFill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is-IS" dirty="0" smtClean="0"/>
              <a:t>Click to edit Master title style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6920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Aft>
                <a:spcPts val="800"/>
              </a:spcAft>
              <a:defRPr/>
            </a:lvl1pPr>
          </a:lstStyle>
          <a:p>
            <a:pPr lvl="0"/>
            <a:r>
              <a:rPr lang="is-IS" dirty="0"/>
              <a:t>Titelmasterformat durch Klicken bearbeiten</a:t>
            </a:r>
          </a:p>
        </p:txBody>
      </p:sp>
      <p:sp>
        <p:nvSpPr>
          <p:cNvPr id="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724400"/>
          </a:xfrm>
          <a:prstGeom prst="rect">
            <a:avLst/>
          </a:prstGeom>
        </p:spPr>
        <p:txBody>
          <a:bodyPr/>
          <a:lstStyle>
            <a:lvl1pPr marL="0" indent="0">
              <a:defRPr b="1"/>
            </a:lvl1pPr>
          </a:lstStyle>
          <a:p>
            <a:pPr lvl="0"/>
            <a:r>
              <a:rPr lang="is-IS" dirty="0" smtClean="0"/>
              <a:t>Click to edit Master text styles</a:t>
            </a:r>
          </a:p>
          <a:p>
            <a:pPr lvl="1"/>
            <a:r>
              <a:rPr lang="is-IS" dirty="0" smtClean="0"/>
              <a:t>Second level</a:t>
            </a:r>
          </a:p>
          <a:p>
            <a:pPr lvl="2"/>
            <a:r>
              <a:rPr lang="is-IS" dirty="0" smtClean="0"/>
              <a:t>Third level</a:t>
            </a:r>
          </a:p>
        </p:txBody>
      </p:sp>
      <p:sp>
        <p:nvSpPr>
          <p:cNvPr id="4" name="Slide Number Placeholder 1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F280-1A0E-4BC8-AE89-2A2971F06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1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5257800" cy="4724400"/>
          </a:xfrm>
          <a:prstGeom prst="rect">
            <a:avLst/>
          </a:prstGeom>
        </p:spPr>
        <p:txBody>
          <a:bodyPr/>
          <a:lstStyle>
            <a:lvl1pPr marL="0" indent="0">
              <a:defRPr b="1"/>
            </a:lvl1pPr>
          </a:lstStyle>
          <a:p>
            <a:pPr lvl="0"/>
            <a:r>
              <a:rPr lang="is-IS" dirty="0" smtClean="0"/>
              <a:t>Click to edit Master text styles</a:t>
            </a:r>
          </a:p>
          <a:p>
            <a:pPr lvl="1"/>
            <a:r>
              <a:rPr lang="is-IS" dirty="0" smtClean="0"/>
              <a:t>Second level</a:t>
            </a:r>
          </a:p>
          <a:p>
            <a:pPr lvl="2"/>
            <a:r>
              <a:rPr lang="is-IS" dirty="0" smtClean="0"/>
              <a:t>Third level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867400" y="1676400"/>
            <a:ext cx="2819400" cy="4724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/>
            <a:r>
              <a:rPr lang="is-IS" dirty="0"/>
              <a:t>Titelmasterformat durch Klicken bearbeiten</a:t>
            </a:r>
          </a:p>
        </p:txBody>
      </p:sp>
      <p:sp>
        <p:nvSpPr>
          <p:cNvPr id="6" name="Slide Number Placeholder 1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CA00B-125F-468C-ADF7-6BCBD49F8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15"/>
          <p:cNvSpPr>
            <a:spLocks noGrp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83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04800" y="1676400"/>
            <a:ext cx="8382000" cy="4724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/>
            <a:r>
              <a:rPr lang="is-IS" dirty="0"/>
              <a:t>Titelmasterformat durch Klicken bearbeiten</a:t>
            </a:r>
          </a:p>
        </p:txBody>
      </p:sp>
      <p:sp>
        <p:nvSpPr>
          <p:cNvPr id="4" name="Slide Number Placeholder 14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8B49-933F-4652-8D48-FD07B7BCB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66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pictu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04800" y="1676400"/>
            <a:ext cx="8382000" cy="42672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304800" y="6019800"/>
            <a:ext cx="8382000" cy="381000"/>
          </a:xfrm>
          <a:prstGeom prst="rect">
            <a:avLst/>
          </a:prstGeom>
        </p:spPr>
        <p:txBody>
          <a:bodyPr/>
          <a:lstStyle>
            <a:lvl1pPr>
              <a:spcAft>
                <a:spcPts val="400"/>
              </a:spcAft>
              <a:defRPr sz="900" b="1"/>
            </a:lvl1pPr>
          </a:lstStyle>
          <a:p>
            <a:pPr lvl="0"/>
            <a:r>
              <a:rPr lang="is-IS" dirty="0" smtClean="0"/>
              <a:t>Click to edit Master text styles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/>
            <a:r>
              <a:rPr lang="is-IS" dirty="0"/>
              <a:t>Titelmasterformat durch Klicken bearbeiten</a:t>
            </a:r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C13E8-BA2E-4AB9-B800-1DD165993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15"/>
          <p:cNvSpPr>
            <a:spLocks noGrp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3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48200" y="1676400"/>
            <a:ext cx="4038600" cy="4724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/>
            <a:r>
              <a:rPr lang="is-IS" dirty="0"/>
              <a:t>Titelmasterformat durch Klicken bearbeiten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04800" y="1676400"/>
            <a:ext cx="4191000" cy="4724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Slide Number Placeholder 14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33E23-B93B-4F40-ACD2-5C12B143C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15"/>
          <p:cNvSpPr>
            <a:spLocks noGrp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Aft>
                <a:spcPts val="1200"/>
              </a:spcAft>
              <a:defRPr/>
            </a:lvl1pPr>
          </a:lstStyle>
          <a:p>
            <a:pPr lvl="0"/>
            <a:r>
              <a:rPr lang="is-IS" dirty="0"/>
              <a:t>Titelmasterformat durch Klicken bearbeiten</a:t>
            </a:r>
          </a:p>
        </p:txBody>
      </p:sp>
      <p:sp>
        <p:nvSpPr>
          <p:cNvPr id="3" name="Slide Number Placeholder 1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54F11-B115-4E8E-91C4-19AD24EDE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15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44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685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s-IS" smtClean="0"/>
              <a:t>Titelmasterformat durch Klicken bearbeiten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228600" y="228600"/>
            <a:ext cx="6934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latin typeface="Verdana" pitchFamily="-112" charset="0"/>
              <a:ea typeface="+mn-ea"/>
              <a:cs typeface="+mn-cs"/>
            </a:endParaRPr>
          </a:p>
        </p:txBody>
      </p:sp>
      <p:sp>
        <p:nvSpPr>
          <p:cNvPr id="1069" name="Line 45"/>
          <p:cNvSpPr>
            <a:spLocks noChangeShapeType="1"/>
          </p:cNvSpPr>
          <p:nvPr/>
        </p:nvSpPr>
        <p:spPr bwMode="auto">
          <a:xfrm>
            <a:off x="7162800" y="6553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pitchFamily="-112" charset="0"/>
              <a:ea typeface="+mn-ea"/>
              <a:cs typeface="+mn-cs"/>
            </a:endParaRPr>
          </a:p>
        </p:txBody>
      </p:sp>
      <p:sp>
        <p:nvSpPr>
          <p:cNvPr id="1070" name="Line 46"/>
          <p:cNvSpPr>
            <a:spLocks noChangeShapeType="1"/>
          </p:cNvSpPr>
          <p:nvPr/>
        </p:nvSpPr>
        <p:spPr bwMode="auto">
          <a:xfrm>
            <a:off x="6324600" y="6553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pitchFamily="-112" charset="0"/>
              <a:ea typeface="+mn-ea"/>
              <a:cs typeface="+mn-cs"/>
            </a:endParaRPr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>
            <a:off x="8001000" y="6553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pitchFamily="-112" charset="0"/>
              <a:ea typeface="+mn-ea"/>
              <a:cs typeface="+mn-cs"/>
            </a:endParaRPr>
          </a:p>
        </p:txBody>
      </p:sp>
      <p:sp>
        <p:nvSpPr>
          <p:cNvPr id="1066" name="Line 42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latin typeface="Verdana" pitchFamily="-112" charset="0"/>
              <a:ea typeface="+mn-ea"/>
              <a:cs typeface="+mn-cs"/>
            </a:endParaRPr>
          </a:p>
        </p:txBody>
      </p:sp>
      <p:sp>
        <p:nvSpPr>
          <p:cNvPr id="1032" name="Text Placeholder 13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001000" y="6553200"/>
            <a:ext cx="685800" cy="2286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>
                <a:solidFill>
                  <a:schemeClr val="bg2"/>
                </a:solidFill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C2DD7FE-9537-4253-8D74-5FAA5EC9F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6324600" y="6553200"/>
            <a:ext cx="685800" cy="212725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>
                <a:solidFill>
                  <a:schemeClr val="bg2"/>
                </a:solidFill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7162800" y="6553200"/>
            <a:ext cx="685800" cy="212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>
                <a:solidFill>
                  <a:schemeClr val="bg2"/>
                </a:solidFill>
                <a:latin typeface="Verdana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1036" name="Picture 12" descr="VI_bottom_gradient_office:web_pos_rgb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28575"/>
            <a:ext cx="196373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</p:sldLayoutIdLst>
  <p:hf hdr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-112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-112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-112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Verdana" pitchFamily="-112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2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2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2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2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ts val="800"/>
        </a:spcAft>
        <a:buClr>
          <a:schemeClr val="tx1"/>
        </a:buClr>
        <a:buFont typeface="Verdana" pitchFamily="34" charset="0"/>
        <a:defRPr b="1">
          <a:solidFill>
            <a:schemeClr val="bg2"/>
          </a:solidFill>
          <a:latin typeface="+mn-lt"/>
          <a:ea typeface="ＭＳ Ｐゴシック" charset="-128"/>
          <a:cs typeface="ＭＳ Ｐゴシック" charset="-128"/>
        </a:defRPr>
      </a:lvl1pPr>
      <a:lvl2pPr marL="446088" indent="-26511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bg2"/>
        </a:buClr>
        <a:buSzPct val="100000"/>
        <a:buBlip>
          <a:blip r:embed="rId13"/>
        </a:buBlip>
        <a:defRPr>
          <a:solidFill>
            <a:schemeClr val="bg2"/>
          </a:solidFill>
          <a:latin typeface="+mn-lt"/>
          <a:ea typeface="ＭＳ Ｐゴシック" pitchFamily="-112" charset="-128"/>
          <a:cs typeface="ＭＳ Ｐゴシック"/>
        </a:defRPr>
      </a:lvl2pPr>
      <a:lvl3pPr marL="901700" indent="-277813" algn="l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chemeClr val="bg2"/>
        </a:buClr>
        <a:buSzPct val="50000"/>
        <a:buBlip>
          <a:blip r:embed="rId14"/>
        </a:buBlip>
        <a:defRPr>
          <a:solidFill>
            <a:srgbClr val="9DB3D1"/>
          </a:solidFill>
          <a:latin typeface="+mn-lt"/>
          <a:ea typeface="ＭＳ Ｐゴシック" pitchFamily="-112" charset="-128"/>
          <a:cs typeface="ＭＳ Ｐゴシック"/>
        </a:defRPr>
      </a:lvl3pPr>
      <a:lvl4pPr marL="901700" indent="-277813" algn="l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chemeClr val="bg2"/>
        </a:buClr>
        <a:buSzPct val="50000"/>
        <a:buBlip>
          <a:blip r:embed="rId15"/>
        </a:buBlip>
        <a:defRPr>
          <a:solidFill>
            <a:schemeClr val="bg2"/>
          </a:solidFill>
          <a:latin typeface="+mn-lt"/>
          <a:ea typeface="ＭＳ Ｐゴシック" pitchFamily="-112" charset="-128"/>
          <a:cs typeface="ＭＳ Ｐゴシック"/>
        </a:defRPr>
      </a:lvl4pPr>
      <a:lvl5pPr marL="901700" indent="-277813" algn="l" rtl="0" eaLnBrk="0" fontAlgn="base" hangingPunct="0">
        <a:lnSpc>
          <a:spcPct val="120000"/>
        </a:lnSpc>
        <a:spcBef>
          <a:spcPct val="0"/>
        </a:spcBef>
        <a:spcAft>
          <a:spcPts val="400"/>
        </a:spcAft>
        <a:buClr>
          <a:schemeClr val="bg2"/>
        </a:buClr>
        <a:buSzPct val="50000"/>
        <a:buBlip>
          <a:blip r:embed="rId15"/>
        </a:buBlip>
        <a:defRPr>
          <a:solidFill>
            <a:schemeClr val="bg2"/>
          </a:solidFill>
          <a:latin typeface="+mn-lt"/>
          <a:ea typeface="ＭＳ Ｐゴシック" pitchFamily="-112" charset="-128"/>
          <a:cs typeface="ＭＳ Ｐゴシック"/>
        </a:defRPr>
      </a:lvl5pPr>
      <a:lvl6pPr marL="728663" algn="l" rtl="0" fontAlgn="base">
        <a:lnSpc>
          <a:spcPct val="120000"/>
        </a:lnSpc>
        <a:spcBef>
          <a:spcPct val="0"/>
        </a:spcBef>
        <a:spcAft>
          <a:spcPct val="0"/>
        </a:spcAft>
        <a:buFont typeface="Verdana" pitchFamily="-112" charset="0"/>
        <a:defRPr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1185863" algn="l" rtl="0" fontAlgn="base">
        <a:lnSpc>
          <a:spcPct val="120000"/>
        </a:lnSpc>
        <a:spcBef>
          <a:spcPct val="0"/>
        </a:spcBef>
        <a:spcAft>
          <a:spcPct val="0"/>
        </a:spcAft>
        <a:buFont typeface="Verdana" pitchFamily="-112" charset="0"/>
        <a:defRPr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1643063" algn="l" rtl="0" fontAlgn="base">
        <a:lnSpc>
          <a:spcPct val="120000"/>
        </a:lnSpc>
        <a:spcBef>
          <a:spcPct val="0"/>
        </a:spcBef>
        <a:spcAft>
          <a:spcPct val="0"/>
        </a:spcAft>
        <a:buFont typeface="Verdana" pitchFamily="-112" charset="0"/>
        <a:defRPr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2100263" algn="l" rtl="0" fontAlgn="base">
        <a:lnSpc>
          <a:spcPct val="120000"/>
        </a:lnSpc>
        <a:spcBef>
          <a:spcPct val="0"/>
        </a:spcBef>
        <a:spcAft>
          <a:spcPct val="0"/>
        </a:spcAft>
        <a:buFont typeface="Verdana" pitchFamily="-112" charset="0"/>
        <a:defRPr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vedur.is/vedur/spar/gasdreifing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Gastegundir – hlutföll og magn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40" y="1538837"/>
            <a:ext cx="3124200" cy="29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41515" y="1643743"/>
            <a:ext cx="5572125" cy="220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Verdana" pitchFamily="34" charset="0"/>
              <a:defRPr b="1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46088" indent="-2651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SzPct val="100000"/>
              <a:buBlip>
                <a:blip r:embed="rId3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4"/>
              </a:buBlip>
              <a:defRPr>
                <a:solidFill>
                  <a:srgbClr val="9DB3D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5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5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7286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11858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16430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100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180975" lvl="1" indent="0">
              <a:lnSpc>
                <a:spcPct val="100000"/>
              </a:lnSpc>
              <a:buNone/>
            </a:pPr>
            <a:r>
              <a:rPr lang="is-IS" sz="1600" dirty="0" smtClean="0"/>
              <a:t>Hlutfall og styrkur annarra efna en SO2 var mælt á vettvangi með;</a:t>
            </a:r>
          </a:p>
          <a:p>
            <a:pPr lvl="1">
              <a:lnSpc>
                <a:spcPct val="100000"/>
              </a:lnSpc>
            </a:pPr>
            <a:r>
              <a:rPr lang="is-IS" sz="1600" dirty="0" smtClean="0"/>
              <a:t>FTIR </a:t>
            </a:r>
            <a:r>
              <a:rPr lang="is-IS" sz="1600" dirty="0"/>
              <a:t>(</a:t>
            </a:r>
            <a:r>
              <a:rPr lang="en-US" sz="1600" dirty="0"/>
              <a:t>Fourier transform infrared spectroscopy)</a:t>
            </a:r>
            <a:endParaRPr lang="is-IS" sz="1600" dirty="0"/>
          </a:p>
          <a:p>
            <a:pPr lvl="1">
              <a:lnSpc>
                <a:spcPct val="100000"/>
              </a:lnSpc>
            </a:pPr>
            <a:r>
              <a:rPr lang="is-IS" sz="1600" dirty="0" err="1" smtClean="0"/>
              <a:t>MultiGAS</a:t>
            </a:r>
            <a:r>
              <a:rPr lang="is-IS" sz="1600" dirty="0" smtClean="0"/>
              <a:t> </a:t>
            </a:r>
            <a:endParaRPr lang="is-IS" sz="1400" kern="0" dirty="0" smtClean="0"/>
          </a:p>
          <a:p>
            <a:endParaRPr lang="is-IS" sz="300" kern="0" dirty="0" smtClean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79" y="2691896"/>
            <a:ext cx="3037922" cy="170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6335486"/>
            <a:ext cx="358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 smtClean="0">
                <a:solidFill>
                  <a:srgbClr val="002060"/>
                </a:solidFill>
              </a:rPr>
              <a:t>Myndir: Baldur Bergsson og Gerður  Stefánsdóttir</a:t>
            </a:r>
            <a:endParaRPr lang="en-US" sz="1000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4458937"/>
            <a:ext cx="87915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3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</a:t>
            </a:r>
            <a:r>
              <a:rPr lang="it-IT" baseline="-25000" dirty="0" smtClean="0"/>
              <a:t>2</a:t>
            </a:r>
            <a:r>
              <a:rPr lang="it-IT" dirty="0" smtClean="0"/>
              <a:t> losun frá Holuhrauni i samanburði við stóra gosatburði 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924019"/>
            <a:ext cx="793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dirty="0" smtClean="0">
                <a:solidFill>
                  <a:schemeClr val="tx1">
                    <a:lumMod val="75000"/>
                  </a:schemeClr>
                </a:solidFill>
              </a:rPr>
              <a:t>VEI =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volcanic 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explosive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index 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en-US" sz="1600" dirty="0" err="1" smtClean="0">
                <a:solidFill>
                  <a:schemeClr val="tx1">
                    <a:lumMod val="75000"/>
                  </a:schemeClr>
                </a:solidFill>
              </a:rPr>
              <a:t>Tg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 = </a:t>
            </a:r>
            <a:r>
              <a:rPr lang="en-US" sz="1600" dirty="0" err="1" smtClean="0">
                <a:solidFill>
                  <a:schemeClr val="tx1">
                    <a:lumMod val="75000"/>
                  </a:schemeClr>
                </a:solidFill>
              </a:rPr>
              <a:t>Teragram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   *= based on lava analysis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459405"/>
              </p:ext>
            </p:extLst>
          </p:nvPr>
        </p:nvGraphicFramePr>
        <p:xfrm>
          <a:off x="304804" y="1752601"/>
          <a:ext cx="8534395" cy="4038598"/>
        </p:xfrm>
        <a:graphic>
          <a:graphicData uri="http://schemas.openxmlformats.org/drawingml/2006/table">
            <a:tbl>
              <a:tblPr/>
              <a:tblGrid>
                <a:gridCol w="1793547"/>
                <a:gridCol w="1793547"/>
                <a:gridCol w="1360207"/>
                <a:gridCol w="1793547"/>
                <a:gridCol w="1793547"/>
              </a:tblGrid>
              <a:tr h="360178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Eldfjall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Staðsetning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Ár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VEI</a:t>
                      </a:r>
                    </a:p>
                  </a:txBody>
                  <a:tcPr marL="250718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SO</a:t>
                      </a:r>
                      <a:r>
                        <a:rPr lang="is-IS" sz="1600" b="1" i="0" u="none" strike="noStrike" baseline="-25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lang="is-IS" sz="16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(Tg)</a:t>
                      </a:r>
                    </a:p>
                  </a:txBody>
                  <a:tcPr marL="250718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Tambora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Indonesia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1815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 dirty="0" smtClean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130*</a:t>
                      </a:r>
                      <a:endParaRPr lang="is-IS" sz="1600" b="0" i="0" u="none" strike="noStrike" dirty="0">
                        <a:solidFill>
                          <a:srgbClr val="0F467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Laki fissure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Iceland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1783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 dirty="0" smtClean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100*</a:t>
                      </a:r>
                      <a:endParaRPr lang="is-IS" sz="1600" b="0" i="0" u="none" strike="noStrike" dirty="0">
                        <a:solidFill>
                          <a:srgbClr val="0F467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Krakatau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Indonesia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1883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 dirty="0" smtClean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32*</a:t>
                      </a:r>
                      <a:endParaRPr lang="is-IS" sz="1600" b="0" i="0" u="none" strike="noStrike" dirty="0">
                        <a:solidFill>
                          <a:srgbClr val="0F467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Miyakejima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Japan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Pinatubo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Philippines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1991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Santa Maria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Guatemala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1902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 dirty="0" smtClean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13*</a:t>
                      </a:r>
                      <a:endParaRPr lang="is-IS" sz="1600" b="0" i="0" u="none" strike="noStrike" dirty="0">
                        <a:solidFill>
                          <a:srgbClr val="0F467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Katmai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Alaska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1912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 dirty="0" smtClean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12*</a:t>
                      </a:r>
                      <a:endParaRPr lang="is-IS" sz="1600" b="0" i="0" u="none" strike="noStrike" dirty="0">
                        <a:solidFill>
                          <a:srgbClr val="0F467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Holuhraun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Iceland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 dirty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11,5 (6 months)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Agung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Indonesia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 dirty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1963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 dirty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5-13*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El Chichón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Mexico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1982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Popocatepetl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Mexico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1996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 dirty="0" smtClean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2-4</a:t>
                      </a:r>
                      <a:endParaRPr lang="is-IS" sz="1600" b="0" i="0" u="none" strike="noStrike" dirty="0">
                        <a:solidFill>
                          <a:srgbClr val="0F467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35"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St. Helens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USA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1980</a:t>
                      </a:r>
                    </a:p>
                  </a:txBody>
                  <a:tcPr marL="6964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s-IS" sz="1600" b="0" i="0" u="none" strike="noStrike" dirty="0">
                          <a:solidFill>
                            <a:srgbClr val="0F4678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4291" marR="6964" marT="69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67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Gosmökkur</a:t>
            </a:r>
            <a:br>
              <a:rPr lang="is-IS" dirty="0" smtClean="0"/>
            </a:br>
            <a:r>
              <a:rPr lang="is-IS" sz="2000" dirty="0"/>
              <a:t>Gas-dreifingarspá, </a:t>
            </a:r>
            <a:r>
              <a:rPr lang="is-IS" sz="1800" dirty="0" err="1">
                <a:hlinkClick r:id="rId2"/>
              </a:rPr>
              <a:t>Calpuff</a:t>
            </a:r>
            <a:r>
              <a:rPr lang="is-IS" sz="1800" dirty="0"/>
              <a:t> líkan</a:t>
            </a:r>
            <a:br>
              <a:rPr lang="is-IS" sz="1800" dirty="0"/>
            </a:br>
            <a:r>
              <a:rPr lang="is-IS" sz="1800" dirty="0"/>
              <a:t/>
            </a:r>
            <a:br>
              <a:rPr lang="is-IS" sz="1800" dirty="0"/>
            </a:br>
            <a:r>
              <a:rPr lang="is-IS" dirty="0" smtClean="0"/>
              <a:t/>
            </a:r>
            <a:br>
              <a:rPr lang="is-IS" dirty="0" smtClean="0"/>
            </a:br>
            <a:r>
              <a:rPr lang="is-IS" dirty="0" smtClean="0"/>
              <a:t/>
            </a:r>
            <a:br>
              <a:rPr lang="is-IS" dirty="0" smtClean="0"/>
            </a:br>
            <a:r>
              <a:rPr lang="is-I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1E8B49-933F-4652-8D48-FD07B7BCBF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20964"/>
            <a:ext cx="4724400" cy="357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5"/>
          <p:cNvSpPr txBox="1"/>
          <p:nvPr/>
        </p:nvSpPr>
        <p:spPr>
          <a:xfrm>
            <a:off x="228600" y="1624351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2"/>
                </a:solidFill>
              </a:rPr>
              <a:t>CALPUFF kóði (Scire et al. 1998) hefur verið notaður til að gera dreifingaspá fyrir SO2. Þetta gefur verið gert frá upphafi mælinga í Holuhrauni.</a:t>
            </a:r>
            <a:endParaRPr lang="it-IT" sz="2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12419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800" dirty="0">
                <a:solidFill>
                  <a:schemeClr val="bg2"/>
                </a:solidFill>
              </a:rPr>
              <a:t>Módelið reiknar </a:t>
            </a:r>
            <a:r>
              <a:rPr lang="it-IT" sz="1800" dirty="0">
                <a:solidFill>
                  <a:schemeClr val="bg2"/>
                </a:solidFill>
              </a:rPr>
              <a:t>SO2 styrk við jörð fyrir hverja klukkustund. </a:t>
            </a:r>
            <a:endParaRPr lang="en-US" sz="1800" dirty="0">
              <a:solidFill>
                <a:schemeClr val="bg2"/>
              </a:solidFill>
            </a:endParaRPr>
          </a:p>
        </p:txBody>
      </p:sp>
      <p:graphicFrame>
        <p:nvGraphicFramePr>
          <p:cNvPr id="10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147402"/>
              </p:ext>
            </p:extLst>
          </p:nvPr>
        </p:nvGraphicFramePr>
        <p:xfrm>
          <a:off x="228600" y="4419600"/>
          <a:ext cx="3779912" cy="1285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9956"/>
                <a:gridCol w="18899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Flæði</a:t>
                      </a:r>
                      <a:r>
                        <a:rPr lang="it-IT" baseline="0" dirty="0" smtClean="0"/>
                        <a:t> </a:t>
                      </a:r>
                    </a:p>
                    <a:p>
                      <a:pPr algn="ctr"/>
                      <a:r>
                        <a:rPr lang="it-IT" baseline="0" dirty="0" smtClean="0"/>
                        <a:t>(kg/s)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Hæð</a:t>
                      </a:r>
                      <a:r>
                        <a:rPr lang="it-IT" baseline="0" dirty="0" smtClean="0"/>
                        <a:t> gosstóksins</a:t>
                      </a:r>
                      <a:r>
                        <a:rPr lang="it-IT" dirty="0" smtClean="0"/>
                        <a:t> (m yfir jörð)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2"/>
                          </a:solidFill>
                        </a:rPr>
                        <a:t>350</a:t>
                      </a:r>
                      <a:endParaRPr lang="it-IT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bg2"/>
                          </a:solidFill>
                        </a:rPr>
                        <a:t>2000</a:t>
                      </a:r>
                      <a:endParaRPr lang="it-IT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0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Vöktun að Írafossi </a:t>
            </a:r>
            <a:r>
              <a:rPr lang="is-IS" dirty="0" smtClean="0"/>
              <a:t>1980 – 2013</a:t>
            </a:r>
            <a:br>
              <a:rPr lang="is-I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1E8B49-933F-4652-8D48-FD07B7BCBF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19400" y="42672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5715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135" y="5053280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dirty="0" smtClean="0">
                <a:solidFill>
                  <a:schemeClr val="tx1">
                    <a:lumMod val="50000"/>
                  </a:schemeClr>
                </a:solidFill>
              </a:rPr>
              <a:t>Eins og sést á glærunni hafa á undanförnum árum ekki verið eins miklar sveiflur í </a:t>
            </a:r>
            <a:r>
              <a:rPr lang="is-IS" sz="1600" dirty="0" err="1" smtClean="0">
                <a:solidFill>
                  <a:schemeClr val="tx1">
                    <a:lumMod val="50000"/>
                  </a:schemeClr>
                </a:solidFill>
              </a:rPr>
              <a:t>pH</a:t>
            </a:r>
            <a:r>
              <a:rPr lang="is-IS" sz="1600" dirty="0" smtClean="0">
                <a:solidFill>
                  <a:schemeClr val="tx1">
                    <a:lumMod val="50000"/>
                  </a:schemeClr>
                </a:solidFill>
              </a:rPr>
              <a:t>. Lægstu gildi í dag hafa mælst vegna gosatburða. </a:t>
            </a:r>
            <a:endParaRPr lang="is-I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is-IS" sz="16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is-IS" sz="1600" dirty="0" smtClean="0">
                <a:solidFill>
                  <a:schemeClr val="tx1">
                    <a:lumMod val="50000"/>
                  </a:schemeClr>
                </a:solidFill>
              </a:rPr>
              <a:t>Meðaltal </a:t>
            </a:r>
            <a:r>
              <a:rPr lang="is-IS" sz="1600" dirty="0" smtClean="0">
                <a:solidFill>
                  <a:schemeClr val="tx1">
                    <a:lumMod val="50000"/>
                  </a:schemeClr>
                </a:solidFill>
              </a:rPr>
              <a:t>áranna 1980 – 1913 er </a:t>
            </a: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5.85. </a:t>
            </a:r>
            <a:endParaRPr lang="is-I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95488"/>
            <a:ext cx="79248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79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Úrkomuvöktun - 21 úrkomustöð</a:t>
            </a:r>
            <a:br>
              <a:rPr lang="is-IS" dirty="0" smtClean="0"/>
            </a:br>
            <a:r>
              <a:rPr lang="is-IS" dirty="0" smtClean="0"/>
              <a:t>Írafoss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675626"/>
            <a:ext cx="7162800" cy="506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6600" y="1704201"/>
            <a:ext cx="4419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1200" b="1" dirty="0" smtClean="0">
                <a:solidFill>
                  <a:schemeClr val="bg2"/>
                </a:solidFill>
              </a:rPr>
              <a:t>Sýrustig 2005 – 2015 (september – janúar)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286000"/>
            <a:ext cx="259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 smtClean="0">
                <a:solidFill>
                  <a:schemeClr val="bg2"/>
                </a:solidFill>
              </a:rPr>
              <a:t>2005–2009</a:t>
            </a:r>
            <a:r>
              <a:rPr lang="en-GB" sz="1800" dirty="0" smtClean="0">
                <a:solidFill>
                  <a:schemeClr val="bg2"/>
                </a:solidFill>
              </a:rPr>
              <a:t> </a:t>
            </a:r>
          </a:p>
          <a:p>
            <a:r>
              <a:rPr lang="en-GB" sz="1800" dirty="0" smtClean="0">
                <a:solidFill>
                  <a:schemeClr val="bg2"/>
                </a:solidFill>
              </a:rPr>
              <a:t>pH = 5.8 </a:t>
            </a:r>
            <a:r>
              <a:rPr lang="en-GB" sz="1800" dirty="0">
                <a:solidFill>
                  <a:schemeClr val="bg2"/>
                </a:solidFill>
              </a:rPr>
              <a:t>(4.5–7.2) </a:t>
            </a:r>
          </a:p>
          <a:p>
            <a:r>
              <a:rPr lang="en-GB" sz="1800" dirty="0">
                <a:solidFill>
                  <a:schemeClr val="bg2"/>
                </a:solidFill>
              </a:rPr>
              <a:t>2% </a:t>
            </a:r>
            <a:r>
              <a:rPr lang="en-GB" sz="1800" dirty="0" err="1">
                <a:solidFill>
                  <a:schemeClr val="bg2"/>
                </a:solidFill>
              </a:rPr>
              <a:t>sýna</a:t>
            </a:r>
            <a:r>
              <a:rPr lang="en-GB" sz="1800" dirty="0">
                <a:solidFill>
                  <a:schemeClr val="bg2"/>
                </a:solidFill>
              </a:rPr>
              <a:t> </a:t>
            </a:r>
            <a:r>
              <a:rPr lang="en-GB" sz="1800" dirty="0" err="1">
                <a:solidFill>
                  <a:schemeClr val="bg2"/>
                </a:solidFill>
              </a:rPr>
              <a:t>með</a:t>
            </a:r>
            <a:r>
              <a:rPr lang="en-GB" sz="1800" dirty="0">
                <a:solidFill>
                  <a:schemeClr val="bg2"/>
                </a:solidFill>
              </a:rPr>
              <a:t> pH </a:t>
            </a:r>
            <a:r>
              <a:rPr lang="en-GB" sz="1800" dirty="0" err="1">
                <a:solidFill>
                  <a:schemeClr val="bg2"/>
                </a:solidFill>
              </a:rPr>
              <a:t>lægra</a:t>
            </a:r>
            <a:r>
              <a:rPr lang="en-GB" sz="1800" dirty="0">
                <a:solidFill>
                  <a:schemeClr val="bg2"/>
                </a:solidFill>
              </a:rPr>
              <a:t> </a:t>
            </a:r>
            <a:r>
              <a:rPr lang="en-GB" sz="1800" dirty="0" err="1">
                <a:solidFill>
                  <a:schemeClr val="bg2"/>
                </a:solidFill>
              </a:rPr>
              <a:t>en</a:t>
            </a:r>
            <a:r>
              <a:rPr lang="en-GB" sz="1800" dirty="0">
                <a:solidFill>
                  <a:schemeClr val="bg2"/>
                </a:solidFill>
              </a:rPr>
              <a:t> 5</a:t>
            </a:r>
          </a:p>
          <a:p>
            <a:endParaRPr lang="en-GB" sz="1800" dirty="0" smtClean="0">
              <a:solidFill>
                <a:schemeClr val="bg2"/>
              </a:solidFill>
            </a:endParaRPr>
          </a:p>
          <a:p>
            <a:endParaRPr lang="en-GB" sz="1800" b="1" dirty="0">
              <a:solidFill>
                <a:schemeClr val="bg2"/>
              </a:solidFill>
            </a:endParaRPr>
          </a:p>
          <a:p>
            <a:r>
              <a:rPr lang="en-GB" sz="1800" b="1" dirty="0" smtClean="0">
                <a:solidFill>
                  <a:schemeClr val="bg2"/>
                </a:solidFill>
              </a:rPr>
              <a:t>2014-2015</a:t>
            </a:r>
            <a:endParaRPr lang="en-GB" sz="1800" b="1" dirty="0">
              <a:solidFill>
                <a:schemeClr val="bg2"/>
              </a:solidFill>
            </a:endParaRPr>
          </a:p>
          <a:p>
            <a:r>
              <a:rPr lang="en-GB" sz="1800" dirty="0" smtClean="0">
                <a:solidFill>
                  <a:schemeClr val="bg2"/>
                </a:solidFill>
              </a:rPr>
              <a:t>pH = 5.3 </a:t>
            </a:r>
            <a:r>
              <a:rPr lang="en-GB" sz="1800" dirty="0">
                <a:solidFill>
                  <a:schemeClr val="bg2"/>
                </a:solidFill>
              </a:rPr>
              <a:t>(4.0–6.6) </a:t>
            </a:r>
          </a:p>
          <a:p>
            <a:r>
              <a:rPr lang="en-GB" sz="1800" dirty="0">
                <a:solidFill>
                  <a:schemeClr val="bg2"/>
                </a:solidFill>
              </a:rPr>
              <a:t>30 % </a:t>
            </a:r>
            <a:r>
              <a:rPr lang="en-GB" sz="1800" dirty="0" err="1" smtClean="0">
                <a:solidFill>
                  <a:schemeClr val="bg2"/>
                </a:solidFill>
              </a:rPr>
              <a:t>sýna</a:t>
            </a:r>
            <a:r>
              <a:rPr lang="en-GB" sz="1800" dirty="0" smtClean="0">
                <a:solidFill>
                  <a:schemeClr val="bg2"/>
                </a:solidFill>
              </a:rPr>
              <a:t>, pH &lt;5 </a:t>
            </a:r>
            <a:endParaRPr lang="en-GB" sz="1800" dirty="0">
              <a:solidFill>
                <a:schemeClr val="bg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743200" y="4114800"/>
            <a:ext cx="310515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1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Efnavöktun úrkomu</a:t>
            </a:r>
            <a:br>
              <a:rPr lang="is-IS" dirty="0" smtClean="0"/>
            </a:br>
            <a:r>
              <a:rPr lang="is-IS" dirty="0" smtClean="0"/>
              <a:t>Samtals 467 sýni mæld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1E8B49-933F-4652-8D48-FD07B7BCBF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629400" cy="442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3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Úrkomuvöktun, 21 úrkomustöð</a:t>
            </a:r>
            <a:br>
              <a:rPr lang="is-IS" dirty="0"/>
            </a:br>
            <a:r>
              <a:rPr lang="is-IS" dirty="0"/>
              <a:t>Mælt: </a:t>
            </a:r>
            <a:r>
              <a:rPr lang="is-IS" dirty="0" err="1"/>
              <a:t>pH</a:t>
            </a:r>
            <a:r>
              <a:rPr lang="is-IS" dirty="0"/>
              <a:t>, SO4, 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78" y="1523852"/>
            <a:ext cx="8190224" cy="46656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2327" y="1761566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>
                <a:solidFill>
                  <a:schemeClr val="bg2"/>
                </a:solidFill>
              </a:rPr>
              <a:t>Sýrustig úrkomu  að Borgum, SA landi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6207" y="5448883"/>
            <a:ext cx="727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1700"/>
            <a:r>
              <a:rPr lang="is-IS" dirty="0" smtClean="0">
                <a:solidFill>
                  <a:schemeClr val="bg2"/>
                </a:solidFill>
              </a:rPr>
              <a:t> </a:t>
            </a:r>
            <a:r>
              <a:rPr lang="is-IS" sz="1800" dirty="0" smtClean="0">
                <a:solidFill>
                  <a:schemeClr val="bg2"/>
                </a:solidFill>
                <a:latin typeface="Times New Roman"/>
                <a:cs typeface="Times New Roman"/>
              </a:rPr>
              <a:t>│			 </a:t>
            </a:r>
            <a:r>
              <a:rPr lang="is-IS" sz="1800" dirty="0">
                <a:solidFill>
                  <a:schemeClr val="bg2"/>
                </a:solidFill>
                <a:latin typeface="Times New Roman"/>
                <a:cs typeface="Times New Roman"/>
              </a:rPr>
              <a:t>2014	 		   </a:t>
            </a:r>
            <a:r>
              <a:rPr lang="is-IS" sz="1800" dirty="0" smtClean="0">
                <a:solidFill>
                  <a:schemeClr val="bg2"/>
                </a:solidFill>
                <a:latin typeface="Times New Roman"/>
                <a:cs typeface="Times New Roman"/>
              </a:rPr>
              <a:t>│     2015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6189518"/>
            <a:ext cx="830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 smtClean="0">
                <a:solidFill>
                  <a:schemeClr val="bg2"/>
                </a:solidFill>
              </a:rPr>
              <a:t>Blá </a:t>
            </a:r>
            <a:r>
              <a:rPr lang="is-IS" sz="1200" dirty="0">
                <a:solidFill>
                  <a:schemeClr val="bg2"/>
                </a:solidFill>
              </a:rPr>
              <a:t>lína: </a:t>
            </a:r>
            <a:r>
              <a:rPr lang="is-IS" sz="1200" dirty="0" smtClean="0">
                <a:solidFill>
                  <a:schemeClr val="bg2"/>
                </a:solidFill>
              </a:rPr>
              <a:t>Meðaltal  2005-2009,    Skygging; gildissvið 2005-2009;      Svört lína; gildissvið 2014-2015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0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49406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10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Ákoma flúors og brennisteins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889750" cy="495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476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Veðurskilyrði fyrir hæstu mæligildi</a:t>
            </a:r>
            <a:br>
              <a:rPr lang="is-IS" dirty="0" smtClean="0"/>
            </a:br>
            <a:r>
              <a:rPr lang="is-IS" sz="2000" dirty="0" smtClean="0"/>
              <a:t>A) Hjarðarland  B) Írafoss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1E8B49-933F-4652-8D48-FD07B7BCBF4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95450"/>
            <a:ext cx="3733800" cy="467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798669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304800" y="1828800"/>
            <a:ext cx="8534400" cy="2133600"/>
          </a:xfrm>
        </p:spPr>
        <p:txBody>
          <a:bodyPr/>
          <a:lstStyle/>
          <a:p>
            <a:r>
              <a:rPr lang="is-IS" sz="2000" dirty="0" smtClean="0">
                <a:ea typeface="ＭＳ Ｐゴシック"/>
                <a:cs typeface="ＭＳ Ｐゴシック"/>
              </a:rPr>
              <a:t/>
            </a:r>
            <a:br>
              <a:rPr lang="is-IS" sz="2000" dirty="0" smtClean="0">
                <a:ea typeface="ＭＳ Ｐゴシック"/>
                <a:cs typeface="ＭＳ Ｐゴシック"/>
              </a:rPr>
            </a:br>
            <a:r>
              <a:rPr lang="is-IS" sz="2400" dirty="0" smtClean="0">
                <a:ea typeface="ＭＳ Ｐゴシック"/>
                <a:cs typeface="ＭＳ Ｐゴシック"/>
              </a:rPr>
              <a:t>Ársfundur Veðurstofu Íslands 2015</a:t>
            </a:r>
            <a:br>
              <a:rPr lang="is-IS" sz="2400" dirty="0" smtClean="0">
                <a:ea typeface="ＭＳ Ｐゴシック"/>
                <a:cs typeface="ＭＳ Ｐゴシック"/>
              </a:rPr>
            </a:br>
            <a:r>
              <a:rPr lang="is-IS" sz="2400" dirty="0">
                <a:ea typeface="ＭＳ Ｐゴシック"/>
                <a:cs typeface="ＭＳ Ｐゴシック"/>
              </a:rPr>
              <a:t/>
            </a:r>
            <a:br>
              <a:rPr lang="is-IS" sz="2400" dirty="0">
                <a:ea typeface="ＭＳ Ｐゴシック"/>
                <a:cs typeface="ＭＳ Ｐゴシック"/>
              </a:rPr>
            </a:br>
            <a:r>
              <a:rPr lang="is-IS" sz="2400" dirty="0" smtClean="0">
                <a:ea typeface="ＭＳ Ｐゴシック"/>
                <a:cs typeface="ＭＳ Ｐゴシック"/>
              </a:rPr>
              <a:t>Gosmökkur – hvað er það?</a:t>
            </a:r>
            <a:endParaRPr lang="is-IS" sz="2400" dirty="0">
              <a:ea typeface="ＭＳ Ｐゴシック"/>
              <a:cs typeface="ＭＳ Ｐゴシック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304800" y="4267200"/>
            <a:ext cx="7696200" cy="1828800"/>
          </a:xfrm>
        </p:spPr>
        <p:txBody>
          <a:bodyPr/>
          <a:lstStyle/>
          <a:p>
            <a:r>
              <a:rPr lang="is-IS" dirty="0" smtClean="0">
                <a:ea typeface="ＭＳ Ｐゴシック"/>
                <a:cs typeface="ＭＳ Ｐゴシック"/>
              </a:rPr>
              <a:t>Gerður </a:t>
            </a:r>
            <a:r>
              <a:rPr lang="is-IS" dirty="0" smtClean="0">
                <a:ea typeface="ＭＳ Ｐゴシック"/>
                <a:cs typeface="ＭＳ Ｐゴシック"/>
              </a:rPr>
              <a:t>Stefánsdóttir, Sara </a:t>
            </a:r>
            <a:r>
              <a:rPr lang="is-IS" dirty="0" err="1" smtClean="0">
                <a:ea typeface="ＭＳ Ｐゴシック"/>
                <a:cs typeface="ＭＳ Ｐゴシック"/>
              </a:rPr>
              <a:t>Barsotti</a:t>
            </a:r>
            <a:r>
              <a:rPr lang="is-IS" dirty="0" smtClean="0">
                <a:ea typeface="ＭＳ Ｐゴシック"/>
                <a:cs typeface="ＭＳ Ｐゴシック"/>
              </a:rPr>
              <a:t>, </a:t>
            </a:r>
            <a:r>
              <a:rPr lang="is-IS" dirty="0" err="1" smtClean="0">
                <a:ea typeface="ＭＳ Ｐゴシック"/>
                <a:cs typeface="ＭＳ Ｐゴシック"/>
              </a:rPr>
              <a:t>Melisssa</a:t>
            </a:r>
            <a:r>
              <a:rPr lang="is-IS" dirty="0" smtClean="0">
                <a:ea typeface="ＭＳ Ｐゴシック"/>
                <a:cs typeface="ＭＳ Ｐゴシック"/>
              </a:rPr>
              <a:t> </a:t>
            </a:r>
            <a:r>
              <a:rPr lang="is-IS" dirty="0" err="1" smtClean="0">
                <a:ea typeface="ＭＳ Ｐゴシック"/>
                <a:cs typeface="ＭＳ Ｐゴシック"/>
              </a:rPr>
              <a:t>Pfeffer</a:t>
            </a:r>
            <a:r>
              <a:rPr lang="is-IS" dirty="0" smtClean="0">
                <a:ea typeface="ＭＳ Ｐゴシック"/>
                <a:cs typeface="ＭＳ Ｐゴシック"/>
              </a:rPr>
              <a:t> &amp; Halldór Björnsson</a:t>
            </a:r>
          </a:p>
          <a:p>
            <a:endParaRPr lang="is-IS" dirty="0" smtClean="0">
              <a:ea typeface="ＭＳ Ｐゴシック"/>
              <a:cs typeface="ＭＳ Ｐゴシック"/>
            </a:endParaRPr>
          </a:p>
          <a:p>
            <a:r>
              <a:rPr lang="is-IS" dirty="0" smtClean="0">
                <a:ea typeface="ＭＳ Ｐゴシック"/>
                <a:cs typeface="ＭＳ Ｐゴシック"/>
              </a:rPr>
              <a:t>19.03.2015</a:t>
            </a:r>
          </a:p>
          <a:p>
            <a:endParaRPr lang="is-IS" dirty="0" smtClean="0">
              <a:ea typeface="ＭＳ Ｐゴシック"/>
              <a:cs typeface="ＭＳ Ｐゴシック"/>
            </a:endParaRPr>
          </a:p>
          <a:p>
            <a:endParaRPr lang="is-IS" dirty="0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103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Dreifing SO2 – tíðni styrks yfir 350 µg/m3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sp>
        <p:nvSpPr>
          <p:cNvPr id="9" name="AutoShape 6" descr="https://vefpostur.vedur.is/service/home/~/Borgir_pH_tri.png?auth=co&amp;loc=en_GB&amp;id=64311&amp;part=2"/>
          <p:cNvSpPr>
            <a:spLocks noChangeAspect="1" noChangeArrowheads="1"/>
          </p:cNvSpPr>
          <p:nvPr/>
        </p:nvSpPr>
        <p:spPr bwMode="auto">
          <a:xfrm>
            <a:off x="609600" y="2286000"/>
            <a:ext cx="2963853" cy="2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10" name="AutoShape 8" descr="https://vefpostur.vedur.is/service/home/~/20150310_gas_dispersal_2015.png?auth=co&amp;loc=en_GB&amp;id=64310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0446"/>
            <a:ext cx="6774846" cy="522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Hættumat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399"/>
            <a:ext cx="4114800" cy="2913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749108"/>
            <a:ext cx="5486400" cy="38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1950" indent="-361950"/>
            <a:r>
              <a:rPr lang="is-IS" dirty="0" smtClean="0"/>
              <a:t>Takk fyrir</a:t>
            </a:r>
            <a:endParaRPr lang="en-US" sz="20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0949" y="6489323"/>
            <a:ext cx="33550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800" dirty="0" smtClean="0"/>
              <a:t>Mynd: Holuhraun 7.</a:t>
            </a:r>
            <a:r>
              <a:rPr lang="is-IS" sz="800" dirty="0" err="1" smtClean="0"/>
              <a:t>October</a:t>
            </a:r>
            <a:r>
              <a:rPr lang="is-IS" sz="800" dirty="0" smtClean="0"/>
              <a:t>, Gerður Stefánsdóttir  </a:t>
            </a:r>
            <a:r>
              <a:rPr lang="is-IS" sz="800" dirty="0" err="1" smtClean="0"/>
              <a:t>Ví</a:t>
            </a:r>
            <a:endParaRPr lang="en-US" sz="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4548"/>
            <a:ext cx="8918973" cy="530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810000" cy="4724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Í ágúst 2014 var Veðurstofan vel undirbúin til að fylgjast með </a:t>
            </a:r>
            <a:r>
              <a:rPr lang="is-IS" dirty="0" smtClean="0"/>
              <a:t>öskumekki </a:t>
            </a:r>
            <a:r>
              <a:rPr lang="is-IS" dirty="0" smtClean="0"/>
              <a:t>frá eldfjöllum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Þegar til eldgos kom var mökkurinn </a:t>
            </a:r>
            <a:r>
              <a:rPr lang="is-IS" dirty="0" err="1" smtClean="0"/>
              <a:t>öskulaus</a:t>
            </a:r>
            <a:r>
              <a:rPr lang="is-IS" dirty="0" smtClean="0"/>
              <a:t>, en fullur af eldfjallagasi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Á fyrstu viku jarðeldanna kom í ljós að gasið var annað af mestu áhyggjuefnum atburðanna</a:t>
            </a:r>
            <a:endParaRPr lang="is-I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Eldgos í Holuhrauni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5524500" y="6054105"/>
            <a:ext cx="322825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Verdana" pitchFamily="34" charset="0"/>
              <a:defRPr b="1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46088" indent="-2651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SzPct val="100000"/>
              <a:buBlip>
                <a:blip r:embed="rId3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4"/>
              </a:buBlip>
              <a:defRPr>
                <a:solidFill>
                  <a:srgbClr val="9DB3D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5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5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7286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11858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16430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100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Photo: Holuhraun 6. </a:t>
            </a:r>
            <a:r>
              <a:rPr lang="en-US" sz="800" b="0" kern="0" dirty="0" err="1" smtClean="0">
                <a:solidFill>
                  <a:schemeClr val="bg1">
                    <a:lumMod val="95000"/>
                  </a:schemeClr>
                </a:solidFill>
              </a:rPr>
              <a:t>Okt</a:t>
            </a:r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 2014 / </a:t>
            </a:r>
            <a:r>
              <a:rPr lang="en-US" sz="800" b="0" kern="0" dirty="0" err="1" smtClean="0">
                <a:solidFill>
                  <a:schemeClr val="bg1">
                    <a:lumMod val="95000"/>
                  </a:schemeClr>
                </a:solidFill>
              </a:rPr>
              <a:t>Gerður</a:t>
            </a:r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800" b="0" kern="0" dirty="0" err="1" smtClean="0">
                <a:solidFill>
                  <a:schemeClr val="bg1">
                    <a:lumMod val="95000"/>
                  </a:schemeClr>
                </a:solidFill>
              </a:rPr>
              <a:t>Stefánsdóttir</a:t>
            </a:r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 VÍ</a:t>
            </a:r>
          </a:p>
          <a:p>
            <a:endParaRPr lang="en-US" sz="1800" kern="0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019800" y="6260790"/>
            <a:ext cx="2619375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Verdana" pitchFamily="34" charset="0"/>
              <a:defRPr b="1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46088" indent="-2651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SzPct val="100000"/>
              <a:buBlip>
                <a:blip r:embed="rId3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4"/>
              </a:buBlip>
              <a:defRPr>
                <a:solidFill>
                  <a:srgbClr val="9DB3D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5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5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7286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11858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16430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100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Photo: 22. Jan 2015 / </a:t>
            </a:r>
            <a:r>
              <a:rPr lang="en-US" sz="800" b="0" kern="0" dirty="0" err="1" smtClean="0">
                <a:solidFill>
                  <a:schemeClr val="bg1">
                    <a:lumMod val="95000"/>
                  </a:schemeClr>
                </a:solidFill>
              </a:rPr>
              <a:t>Gerður</a:t>
            </a:r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800" b="0" kern="0" dirty="0" err="1" smtClean="0">
                <a:solidFill>
                  <a:schemeClr val="bg1">
                    <a:lumMod val="95000"/>
                  </a:schemeClr>
                </a:solidFill>
              </a:rPr>
              <a:t>Stefánsdóttir</a:t>
            </a:r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 VÍ</a:t>
            </a:r>
          </a:p>
          <a:p>
            <a:endParaRPr lang="en-US" sz="1800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688157"/>
            <a:ext cx="3530600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34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Rauntímavöktun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590925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584700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43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696200" cy="990600"/>
          </a:xfrm>
        </p:spPr>
        <p:txBody>
          <a:bodyPr/>
          <a:lstStyle/>
          <a:p>
            <a:r>
              <a:rPr lang="is-IS" dirty="0" smtClean="0"/>
              <a:t>Vöktun – gas og efnastyrks</a:t>
            </a:r>
            <a:br>
              <a:rPr lang="is-IS" dirty="0" smtClean="0"/>
            </a:br>
            <a:r>
              <a:rPr lang="is-IS" sz="2000" dirty="0" smtClean="0"/>
              <a:t>Veðurstofan, Umhverfisstofnun og Háskóli Íslands</a:t>
            </a:r>
            <a:br>
              <a:rPr lang="is-IS" sz="2000" dirty="0" smtClean="0"/>
            </a:br>
            <a:r>
              <a:rPr lang="is-IS" sz="2000" dirty="0" smtClean="0"/>
              <a:t>Byggt á stórum verkefnum s.s. </a:t>
            </a:r>
            <a:r>
              <a:rPr lang="is-IS" sz="2000" dirty="0" err="1" smtClean="0"/>
              <a:t>FutureVolc</a:t>
            </a:r>
            <a:endParaRPr lang="is-I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532563" cy="503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07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7619999" cy="1066800"/>
          </a:xfrm>
        </p:spPr>
        <p:txBody>
          <a:bodyPr/>
          <a:lstStyle/>
          <a:p>
            <a:r>
              <a:rPr lang="is-IS" sz="2400" dirty="0" smtClean="0"/>
              <a:t>Rauntíma mælingar á SO2 í Holuhrauni</a:t>
            </a:r>
            <a:r>
              <a:rPr lang="is-IS" sz="2000" dirty="0"/>
              <a:t/>
            </a:r>
            <a:br>
              <a:rPr lang="is-IS" sz="2000" dirty="0"/>
            </a:br>
            <a:r>
              <a:rPr lang="is-IS" sz="2400" dirty="0"/>
              <a:t>Staðbundin </a:t>
            </a:r>
            <a:r>
              <a:rPr lang="is-IS" sz="2400" dirty="0" smtClean="0"/>
              <a:t>DOAS</a:t>
            </a:r>
            <a:br>
              <a:rPr lang="is-IS" sz="2400" dirty="0" smtClean="0"/>
            </a:br>
            <a:r>
              <a:rPr lang="is-IS" sz="2000" dirty="0" smtClean="0"/>
              <a:t>2. september 2014</a:t>
            </a:r>
            <a:r>
              <a:rPr lang="is-IS" dirty="0" smtClean="0"/>
              <a:t/>
            </a:r>
            <a:br>
              <a:rPr lang="is-I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1E8B49-933F-4652-8D48-FD07B7BCBF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GSt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657" y="6369278"/>
            <a:ext cx="2438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800" dirty="0" smtClean="0">
                <a:solidFill>
                  <a:schemeClr val="bg1"/>
                </a:solidFill>
              </a:rPr>
              <a:t>Mynd: 7.</a:t>
            </a:r>
            <a:r>
              <a:rPr lang="is-IS" sz="800" dirty="0" err="1" smtClean="0">
                <a:solidFill>
                  <a:schemeClr val="bg1"/>
                </a:solidFill>
              </a:rPr>
              <a:t>Oktober</a:t>
            </a:r>
            <a:r>
              <a:rPr lang="is-IS" sz="800" dirty="0">
                <a:solidFill>
                  <a:schemeClr val="bg1"/>
                </a:solidFill>
              </a:rPr>
              <a:t>, Gerður Stefánsdóttir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1555522"/>
            <a:ext cx="89185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9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DOAS mælisnið  </a:t>
            </a:r>
            <a:r>
              <a:rPr lang="is-IS" dirty="0"/>
              <a:t>- </a:t>
            </a:r>
            <a:r>
              <a:rPr lang="is-IS" dirty="0" err="1" smtClean="0"/>
              <a:t>Traverse</a:t>
            </a:r>
            <a:r>
              <a:rPr lang="is-IS" dirty="0" smtClean="0"/>
              <a:t> DOAS</a:t>
            </a:r>
            <a:br>
              <a:rPr lang="is-IS" dirty="0" smtClean="0"/>
            </a:br>
            <a:r>
              <a:rPr lang="is-IS" sz="2000" dirty="0" smtClean="0"/>
              <a:t>Mælingar framkvæmdar þvert á gosmökkinn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1E8B49-933F-4652-8D48-FD07B7BCBF4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5562600" y="6421760"/>
            <a:ext cx="2619375" cy="3600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Verdana" pitchFamily="34" charset="0"/>
              <a:defRPr b="1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46088" indent="-2651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SzPct val="100000"/>
              <a:buBlip>
                <a:blip r:embed="rId2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3"/>
              </a:buBlip>
              <a:defRPr>
                <a:solidFill>
                  <a:srgbClr val="9DB3D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4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4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7286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11858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16430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100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800" b="0" kern="0" dirty="0" err="1" smtClean="0">
                <a:solidFill>
                  <a:schemeClr val="bg1">
                    <a:lumMod val="95000"/>
                  </a:schemeClr>
                </a:solidFill>
              </a:rPr>
              <a:t>Mynd</a:t>
            </a:r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: 22. Jan 2015 / </a:t>
            </a:r>
            <a:r>
              <a:rPr lang="en-US" sz="800" b="0" kern="0" dirty="0" err="1" smtClean="0">
                <a:solidFill>
                  <a:schemeClr val="bg1">
                    <a:lumMod val="95000"/>
                  </a:schemeClr>
                </a:solidFill>
              </a:rPr>
              <a:t>Gerður</a:t>
            </a:r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800" b="0" kern="0" dirty="0" err="1" smtClean="0">
                <a:solidFill>
                  <a:schemeClr val="bg1">
                    <a:lumMod val="95000"/>
                  </a:schemeClr>
                </a:solidFill>
              </a:rPr>
              <a:t>Stefánsdóttir</a:t>
            </a:r>
            <a:r>
              <a:rPr lang="en-US" sz="800" b="0" kern="0" dirty="0" smtClean="0">
                <a:solidFill>
                  <a:schemeClr val="bg1">
                    <a:lumMod val="95000"/>
                  </a:schemeClr>
                </a:solidFill>
              </a:rPr>
              <a:t> VÍ</a:t>
            </a:r>
          </a:p>
          <a:p>
            <a:endParaRPr lang="en-US" sz="1800" kern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42418"/>
            <a:ext cx="7315200" cy="505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Mælisnið – DOAS</a:t>
            </a:r>
            <a:br>
              <a:rPr lang="is-IS" dirty="0" smtClean="0"/>
            </a:br>
            <a:r>
              <a:rPr lang="is-IS" sz="1800" dirty="0" smtClean="0"/>
              <a:t>Mæling framkvæmd 21. janúar 2015 </a:t>
            </a:r>
            <a:br>
              <a:rPr lang="is-IS" sz="1800" dirty="0" smtClean="0"/>
            </a:br>
            <a:r>
              <a:rPr lang="is-IS" sz="1800" dirty="0" smtClean="0"/>
              <a:t>Námaskarð - Jökuldalur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1E8B49-933F-4652-8D48-FD07B7BCBF4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" b="4287"/>
          <a:stretch>
            <a:fillRect/>
          </a:stretch>
        </p:blipFill>
        <p:spPr bwMode="auto">
          <a:xfrm>
            <a:off x="304800" y="1676400"/>
            <a:ext cx="86523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775366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b="1" dirty="0" smtClean="0">
                <a:solidFill>
                  <a:schemeClr val="bg2"/>
                </a:solidFill>
              </a:rPr>
              <a:t>Askja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124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b="1" dirty="0" smtClean="0">
                <a:solidFill>
                  <a:schemeClr val="bg2"/>
                </a:solidFill>
              </a:rPr>
              <a:t>Mývatn</a:t>
            </a:r>
            <a:endParaRPr lang="en-US" sz="11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490981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b="1" dirty="0" smtClean="0">
                <a:solidFill>
                  <a:schemeClr val="bg2"/>
                </a:solidFill>
              </a:rPr>
              <a:t>Egilsstaðir</a:t>
            </a:r>
            <a:endParaRPr lang="en-US" sz="1100" b="1" dirty="0">
              <a:solidFill>
                <a:schemeClr val="bg2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73" y="6324600"/>
            <a:ext cx="350390" cy="2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29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Áætlað SO</a:t>
            </a:r>
            <a:r>
              <a:rPr lang="it-IT" baseline="-25000" dirty="0" smtClean="0"/>
              <a:t>2</a:t>
            </a:r>
            <a:r>
              <a:rPr lang="it-IT" dirty="0" smtClean="0"/>
              <a:t> flæði samkvæmt DOAS mælingum  </a:t>
            </a:r>
            <a:endParaRPr lang="it-IT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142999" y="5031684"/>
            <a:ext cx="7506803" cy="13468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Verdana" pitchFamily="34" charset="0"/>
              <a:defRPr b="1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46088" indent="-2651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SzPct val="100000"/>
              <a:buBlip>
                <a:blip r:embed="rId2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2pPr>
            <a:lvl3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3"/>
              </a:buBlip>
              <a:defRPr>
                <a:solidFill>
                  <a:srgbClr val="9DB3D1"/>
                </a:solidFill>
                <a:latin typeface="+mn-lt"/>
                <a:ea typeface="ＭＳ Ｐゴシック" pitchFamily="-112" charset="-128"/>
                <a:cs typeface="ＭＳ Ｐゴシック"/>
              </a:defRPr>
            </a:lvl3pPr>
            <a:lvl4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4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4pPr>
            <a:lvl5pPr marL="901700" indent="-277813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chemeClr val="bg2"/>
              </a:buClr>
              <a:buSzPct val="50000"/>
              <a:buBlip>
                <a:blip r:embed="rId4"/>
              </a:buBlip>
              <a:defRPr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/>
              </a:defRPr>
            </a:lvl5pPr>
            <a:lvl6pPr marL="7286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11858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16430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2100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Verdana" pitchFamily="-112" charset="0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lvl="1">
              <a:lnSpc>
                <a:spcPct val="100000"/>
              </a:lnSpc>
            </a:pPr>
            <a:r>
              <a:rPr lang="is-IS" sz="1600" kern="0" dirty="0" smtClean="0"/>
              <a:t>Meðalútstreymi SO</a:t>
            </a:r>
            <a:r>
              <a:rPr lang="is-IS" sz="1600" kern="0" baseline="-25000" dirty="0" smtClean="0"/>
              <a:t>2</a:t>
            </a:r>
            <a:r>
              <a:rPr lang="is-IS" sz="1600" kern="0" dirty="0" smtClean="0"/>
              <a:t> frá gosstöðvunum um 700 kg/s</a:t>
            </a:r>
          </a:p>
          <a:p>
            <a:pPr lvl="1">
              <a:lnSpc>
                <a:spcPct val="100000"/>
              </a:lnSpc>
            </a:pPr>
            <a:r>
              <a:rPr lang="is-IS" sz="1600" kern="0" dirty="0" smtClean="0"/>
              <a:t>Þetta samsvarar rúmlega 63 þúsund tonn af SO</a:t>
            </a:r>
            <a:r>
              <a:rPr lang="is-IS" sz="1600" kern="0" baseline="-25000" dirty="0" smtClean="0"/>
              <a:t>2</a:t>
            </a:r>
            <a:r>
              <a:rPr lang="is-IS" sz="1600" kern="0" dirty="0" smtClean="0"/>
              <a:t> á dag</a:t>
            </a:r>
          </a:p>
          <a:p>
            <a:pPr lvl="1">
              <a:lnSpc>
                <a:spcPct val="100000"/>
              </a:lnSpc>
            </a:pPr>
            <a:r>
              <a:rPr lang="is-IS" sz="1600" kern="0" dirty="0" smtClean="0"/>
              <a:t>Allt gostímabilið gerir um 11,5 </a:t>
            </a:r>
            <a:r>
              <a:rPr lang="is-IS" sz="1600" kern="0" dirty="0" err="1" smtClean="0"/>
              <a:t>Tg</a:t>
            </a:r>
            <a:r>
              <a:rPr lang="is-IS" sz="1600" kern="0" dirty="0" smtClean="0"/>
              <a:t> (</a:t>
            </a:r>
            <a:r>
              <a:rPr lang="en-US" sz="1600" kern="0" dirty="0" err="1"/>
              <a:t>Teragram</a:t>
            </a:r>
            <a:r>
              <a:rPr lang="en-US" sz="1600" kern="0" dirty="0"/>
              <a:t>)</a:t>
            </a:r>
            <a:endParaRPr lang="is-IS" sz="1600" kern="0" dirty="0"/>
          </a:p>
          <a:p>
            <a:endParaRPr lang="is-IS" sz="300" kern="0" dirty="0" smtClean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31F280-1A0E-4BC8-AE89-2A2971F0682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5" y="2114866"/>
            <a:ext cx="7743113" cy="291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0600" y="1564978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800" b="1" dirty="0" smtClean="0">
                <a:solidFill>
                  <a:schemeClr val="tx1">
                    <a:lumMod val="50000"/>
                  </a:schemeClr>
                </a:solidFill>
              </a:rPr>
              <a:t>DOAS 25 </a:t>
            </a:r>
          </a:p>
          <a:p>
            <a:pPr algn="ctr"/>
            <a:r>
              <a:rPr lang="is-IS" sz="1400" b="1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Times New Roman"/>
              </a:rPr>
              <a:t>Vindstefna 203 – 233, </a:t>
            </a:r>
            <a:r>
              <a:rPr lang="is-IS" sz="14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  <a:cs typeface="Times New Roman"/>
              </a:rPr>
              <a:t>plume</a:t>
            </a:r>
            <a:r>
              <a:rPr lang="is-IS" sz="1400" b="1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Times New Roman"/>
              </a:rPr>
              <a:t> </a:t>
            </a:r>
            <a:r>
              <a:rPr lang="is-IS" sz="1400" b="1" dirty="0" err="1">
                <a:solidFill>
                  <a:schemeClr val="tx1">
                    <a:lumMod val="50000"/>
                  </a:schemeClr>
                </a:solidFill>
                <a:latin typeface="+mn-lt"/>
                <a:cs typeface="Times New Roman"/>
              </a:rPr>
              <a:t>completenss</a:t>
            </a:r>
            <a:r>
              <a:rPr lang="is-IS" sz="1400" b="1" dirty="0">
                <a:solidFill>
                  <a:schemeClr val="tx1">
                    <a:lumMod val="50000"/>
                  </a:schemeClr>
                </a:solidFill>
                <a:latin typeface="+mn-lt"/>
                <a:cs typeface="Times New Roman"/>
              </a:rPr>
              <a:t> ≥ </a:t>
            </a:r>
            <a:r>
              <a:rPr lang="is-IS" sz="1400" b="1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Times New Roman"/>
              </a:rPr>
              <a:t>0.7</a:t>
            </a:r>
            <a:endParaRPr lang="en-US" sz="14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72721" y="2805885"/>
            <a:ext cx="1548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400" b="1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Times New Roman"/>
              </a:rPr>
              <a:t>SO</a:t>
            </a:r>
            <a:r>
              <a:rPr lang="is-IS" sz="1400" b="1" baseline="-2500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Times New Roman"/>
              </a:rPr>
              <a:t>2</a:t>
            </a:r>
            <a:r>
              <a:rPr lang="is-IS" sz="1400" b="1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Times New Roman"/>
              </a:rPr>
              <a:t> kg/s</a:t>
            </a:r>
            <a:endParaRPr lang="en-US" sz="14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033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Custom 5">
      <a:dk1>
        <a:srgbClr val="9DB3D1"/>
      </a:dk1>
      <a:lt1>
        <a:srgbClr val="FFFFFF"/>
      </a:lt1>
      <a:dk2>
        <a:srgbClr val="0F4678"/>
      </a:dk2>
      <a:lt2>
        <a:srgbClr val="0F4678"/>
      </a:lt2>
      <a:accent1>
        <a:srgbClr val="828282"/>
      </a:accent1>
      <a:accent2>
        <a:srgbClr val="008CDC"/>
      </a:accent2>
      <a:accent3>
        <a:srgbClr val="FFFFFF"/>
      </a:accent3>
      <a:accent4>
        <a:srgbClr val="4A8D13"/>
      </a:accent4>
      <a:accent5>
        <a:srgbClr val="C1C1C1"/>
      </a:accent5>
      <a:accent6>
        <a:srgbClr val="007EC7"/>
      </a:accent6>
      <a:hlink>
        <a:srgbClr val="E62850"/>
      </a:hlink>
      <a:folHlink>
        <a:srgbClr val="D7A90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Standarddesign 1">
        <a:dk1>
          <a:srgbClr val="58A618"/>
        </a:dk1>
        <a:lt1>
          <a:srgbClr val="FFFFFF"/>
        </a:lt1>
        <a:dk2>
          <a:srgbClr val="58A618"/>
        </a:dk2>
        <a:lt2>
          <a:srgbClr val="003478"/>
        </a:lt2>
        <a:accent1>
          <a:srgbClr val="828282"/>
        </a:accent1>
        <a:accent2>
          <a:srgbClr val="008CDC"/>
        </a:accent2>
        <a:accent3>
          <a:srgbClr val="FFFFFF"/>
        </a:accent3>
        <a:accent4>
          <a:srgbClr val="4A8D13"/>
        </a:accent4>
        <a:accent5>
          <a:srgbClr val="C1C1C1"/>
        </a:accent5>
        <a:accent6>
          <a:srgbClr val="007EC7"/>
        </a:accent6>
        <a:hlink>
          <a:srgbClr val="E62850"/>
        </a:hlink>
        <a:folHlink>
          <a:srgbClr val="D7A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10197</TotalTime>
  <Words>640</Words>
  <Application>Microsoft Office PowerPoint</Application>
  <PresentationFormat>On-screen Show (4:3)</PresentationFormat>
  <Paragraphs>179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Standarddesign</vt:lpstr>
      <vt:lpstr>PowerPoint Presentation</vt:lpstr>
      <vt:lpstr> Ársfundur Veðurstofu Íslands 2015  Gosmökkur – hvað er það?</vt:lpstr>
      <vt:lpstr>Eldgos í Holuhrauni</vt:lpstr>
      <vt:lpstr>Rauntímavöktun</vt:lpstr>
      <vt:lpstr>Vöktun – gas og efnastyrks Veðurstofan, Umhverfisstofnun og Háskóli Íslands Byggt á stórum verkefnum s.s. FutureVolc</vt:lpstr>
      <vt:lpstr>Rauntíma mælingar á SO2 í Holuhrauni Staðbundin DOAS 2. september 2014 </vt:lpstr>
      <vt:lpstr>DOAS mælisnið  - Traverse DOAS Mælingar framkvæmdar þvert á gosmökkinn</vt:lpstr>
      <vt:lpstr>Mælisnið – DOAS Mæling framkvæmd 21. janúar 2015  Námaskarð - Jökuldalur</vt:lpstr>
      <vt:lpstr>Áætlað SO2 flæði samkvæmt DOAS mælingum  </vt:lpstr>
      <vt:lpstr>Gastegundir – hlutföll og magn</vt:lpstr>
      <vt:lpstr>SO2 losun frá Holuhrauni i samanburði við stóra gosatburði </vt:lpstr>
      <vt:lpstr>Gosmökkur Gas-dreifingarspá, Calpuff líkan     </vt:lpstr>
      <vt:lpstr>Vöktun að Írafossi 1980 – 2013 </vt:lpstr>
      <vt:lpstr>Úrkomuvöktun - 21 úrkomustöð Írafoss</vt:lpstr>
      <vt:lpstr>Efnavöktun úrkomu Samtals 467 sýni mæld</vt:lpstr>
      <vt:lpstr>Úrkomuvöktun, 21 úrkomustöð Mælt: pH, SO4, F</vt:lpstr>
      <vt:lpstr>PowerPoint Presentation</vt:lpstr>
      <vt:lpstr>Ákoma flúors og brennisteins</vt:lpstr>
      <vt:lpstr>Veðurskilyrði fyrir hæstu mæligildi A) Hjarðarland  B) Írafoss</vt:lpstr>
      <vt:lpstr>Dreifing SO2 – tíðni styrks yfir 350 µg/m3</vt:lpstr>
      <vt:lpstr>Hættumat</vt:lpstr>
      <vt:lpstr>Takk fyrir</vt:lpstr>
    </vt:vector>
  </TitlesOfParts>
  <Company>matís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*</dc:creator>
  <dc:description>Template Presentation;_x000d_
Version 001;_x000d_
2007-09-03;</dc:description>
  <cp:lastModifiedBy>Gerður Stefánsdóttir</cp:lastModifiedBy>
  <cp:revision>281</cp:revision>
  <cp:lastPrinted>2015-03-17T10:17:10Z</cp:lastPrinted>
  <dcterms:created xsi:type="dcterms:W3CDTF">2009-10-27T15:54:54Z</dcterms:created>
  <dcterms:modified xsi:type="dcterms:W3CDTF">2015-03-23T10:28:31Z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rstellt von">
    <vt:lpwstr>office implementation</vt:lpwstr>
  </property>
  <property fmtid="{D5CDD505-2E9C-101B-9397-08002B2CF9AE}" pid="3" name="Erstellt am">
    <vt:lpwstr>28-08-2007</vt:lpwstr>
  </property>
  <property fmtid="{D5CDD505-2E9C-101B-9397-08002B2CF9AE}" pid="4" name="Bearbeiter">
    <vt:lpwstr>gadamovich</vt:lpwstr>
  </property>
  <property fmtid="{D5CDD505-2E9C-101B-9397-08002B2CF9AE}" pid="5" name="Version">
    <vt:lpwstr>001</vt:lpwstr>
  </property>
  <property fmtid="{D5CDD505-2E9C-101B-9397-08002B2CF9AE}" pid="6" name="Version vom">
    <vt:lpwstr>03-09-2007</vt:lpwstr>
  </property>
</Properties>
</file>